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82" r:id="rId2"/>
    <p:sldId id="284" r:id="rId3"/>
    <p:sldId id="279" r:id="rId4"/>
    <p:sldId id="28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jpeg>
</file>

<file path=ppt/media/image2.wmf>
</file>

<file path=ppt/media/image3.wmf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4E693-EE54-4FD5-BA12-A9FA74A8D96D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1CF9F-C943-4182-936E-C75AF36CF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114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D9E01-9B5C-4A55-9BCC-D74F30A41D4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182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9CD56F4-CC24-4F7C-9251-135B471DE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b="9091"/>
          <a:stretch/>
        </p:blipFill>
        <p:spPr>
          <a:xfrm>
            <a:off x="6936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DFB798B-CB4A-4BC0-A370-2A9CE30FD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B5E20C6-2BAD-4565-A9F2-2725C9CFE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C8FC37-B715-4AED-9687-27F7E1E27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44DC4D-EC8B-4768-A341-6104FC1E4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313EE5-CB5B-4212-A11E-787CA60B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126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AB2DC5-C53E-4469-A26E-924E6D748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1DB558-340D-4FD9-94CD-568E80592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27D06C-E051-4FCD-9423-54647116D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FD4D69-72D8-44FF-B483-E858EACC5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8F42C2-B4ED-4166-869F-02592B744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115AC0-5BCF-4B5C-A842-0B3EC48FFB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A3160D-43A7-480B-8E8A-5883D68B3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778629-AAC0-4CD7-85FD-57D9AA4DB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36A356-559F-41D5-89FE-738F40073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1FD42B-3268-488C-AEE0-67B038CE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54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9C71EC-E29C-43D6-A113-B3FCF3480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B39764-435F-4732-9513-7E445F817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A1A18B-34A2-40C5-9A63-FAE451F5F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732016-7A10-4A7C-BAEB-5CC1F707D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6DB87C-5361-4DDE-9C23-404D349A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33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B41736-174F-4E26-A92A-89BA49851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78CE90-3492-44BA-8733-16F483DF1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F63986-6890-4C91-8ED0-6DCD3AF32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452228-4316-4E78-8CCA-293E1C8AA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F8AD0C-2CA0-4DE8-B8A8-809DC3FFE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40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48AA28-3E59-46E2-B661-55ABA01A0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2ABBB6-AF9E-4B25-9143-28C01E76FF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30BEFA-4B97-47BC-A1C8-7BF710CD0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370B83-2F98-46A4-A8D6-0953BA8F6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132931-17B3-4A87-8EB9-057AA0D94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E06B8E-B13F-4C3E-B1A0-4B251105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42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BF372A-9E64-40CB-8700-D1DAB3DD6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7CE9A9-8C67-4B99-901F-1A72CB4E2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7C77A0-05A0-41E3-88B8-F0795F7D4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B337E3-13EA-44E7-BE00-1DE55F1662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7AD07CB-981F-4025-93DC-A2E0437EE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82F650B-4512-490E-9116-44F167099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87F25C8-0038-4701-A837-33E8A2BD6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6C39907-8AD2-4594-BAB3-E93F67DEF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42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FC1D9F-5362-44B0-BA16-BCB6F25CC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6DB35A-324E-46A3-807C-9CC30072B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210A6BE-DC67-4863-B37E-9BE92F50C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BB5F034-143F-4A9C-886E-CA2A49941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01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C0C6F3D-E452-4269-89F3-A1C947F09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BB602D-9D7F-42D2-A160-5C9507E00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5C41F8-21FA-41A0-B3BC-4BE02098E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442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69334B-3B2A-43B4-99F8-0B65231BE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8E1DA2-C71B-450B-94BF-CFCEB18CA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15B982-845E-4ACE-9E36-7A4CD9EB0C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BC12C2-D99E-43CB-BA1D-19E09814D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3F7EF1-1414-4BCB-986B-3196D37FE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BBC253-4E88-4BF1-A762-64D679F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36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CCFF48-9922-4958-A17A-7143C9C2C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2F325B1-73CB-4744-BCAC-1DF6361567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3391C7-840E-42FC-9E6F-A9451CC3F5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D702B3-D513-4024-8CC9-D7DE6789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70E0A6-A51A-41EB-BEB1-2B20D50FE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B4C69A-73FC-4103-8CF9-2617EADF9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84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1CA54F7-FCAA-401F-BE3B-F94212420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20" y="211813"/>
            <a:ext cx="10515600" cy="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32375E-3570-40BD-B0D7-818B04188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4720" y="110286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9EDF9C-B90F-4BBB-981D-22264547F2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90A2F-9985-4A28-A797-90187D8B4BA2}" type="datetimeFigureOut">
              <a:rPr lang="en-US" smtClean="0"/>
              <a:t>2/5/2018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FF8AD-E6F7-4911-8E37-E5965CD0DA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4ABFD3-D97D-4B13-A7A0-F2D74BBBD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3B49C-5CAD-4048-A1AC-13DD234BD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0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FE0AC99B-9035-4919-B978-43821AA2136B}"/>
              </a:ext>
            </a:extLst>
          </p:cNvPr>
          <p:cNvCxnSpPr>
            <a:cxnSpLocks/>
          </p:cNvCxnSpPr>
          <p:nvPr/>
        </p:nvCxnSpPr>
        <p:spPr>
          <a:xfrm flipH="1">
            <a:off x="10238771" y="1193216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C9E7D44-24F4-4984-82E2-617C2E6E7D85}"/>
              </a:ext>
            </a:extLst>
          </p:cNvPr>
          <p:cNvCxnSpPr>
            <a:cxnSpLocks/>
          </p:cNvCxnSpPr>
          <p:nvPr/>
        </p:nvCxnSpPr>
        <p:spPr>
          <a:xfrm flipH="1">
            <a:off x="9488913" y="1180134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25041D19-E750-4C99-963B-C09FB590D4FB}"/>
              </a:ext>
            </a:extLst>
          </p:cNvPr>
          <p:cNvCxnSpPr>
            <a:cxnSpLocks/>
          </p:cNvCxnSpPr>
          <p:nvPr/>
        </p:nvCxnSpPr>
        <p:spPr>
          <a:xfrm flipH="1">
            <a:off x="8755996" y="1180134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CCD271A7-C544-48D5-A8E2-F3247E24893B}"/>
              </a:ext>
            </a:extLst>
          </p:cNvPr>
          <p:cNvCxnSpPr>
            <a:cxnSpLocks/>
          </p:cNvCxnSpPr>
          <p:nvPr/>
        </p:nvCxnSpPr>
        <p:spPr>
          <a:xfrm flipH="1">
            <a:off x="8013555" y="1180134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1682D03D-3958-4A8A-824E-B8FEDB333B00}"/>
              </a:ext>
            </a:extLst>
          </p:cNvPr>
          <p:cNvCxnSpPr>
            <a:cxnSpLocks/>
          </p:cNvCxnSpPr>
          <p:nvPr/>
        </p:nvCxnSpPr>
        <p:spPr>
          <a:xfrm flipH="1">
            <a:off x="7266692" y="1180134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9083788D-C1B9-42CB-90D6-914A5F482847}"/>
              </a:ext>
            </a:extLst>
          </p:cNvPr>
          <p:cNvCxnSpPr>
            <a:cxnSpLocks/>
          </p:cNvCxnSpPr>
          <p:nvPr/>
        </p:nvCxnSpPr>
        <p:spPr>
          <a:xfrm flipH="1">
            <a:off x="6525294" y="1180134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FD81B01D-362B-46C8-A608-0B8370E83653}"/>
              </a:ext>
            </a:extLst>
          </p:cNvPr>
          <p:cNvCxnSpPr>
            <a:cxnSpLocks/>
          </p:cNvCxnSpPr>
          <p:nvPr/>
        </p:nvCxnSpPr>
        <p:spPr>
          <a:xfrm flipH="1">
            <a:off x="5789767" y="1185414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A70A976F-9992-4685-BFD1-F033114037C1}"/>
              </a:ext>
            </a:extLst>
          </p:cNvPr>
          <p:cNvCxnSpPr>
            <a:cxnSpLocks/>
          </p:cNvCxnSpPr>
          <p:nvPr/>
        </p:nvCxnSpPr>
        <p:spPr>
          <a:xfrm flipH="1">
            <a:off x="4308932" y="1180134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0BC1418A-F4E8-4EB8-A0E8-B3E69E941F5D}"/>
              </a:ext>
            </a:extLst>
          </p:cNvPr>
          <p:cNvSpPr/>
          <p:nvPr/>
        </p:nvSpPr>
        <p:spPr>
          <a:xfrm>
            <a:off x="2107325" y="1012842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01/05</a:t>
            </a:r>
            <a:endParaRPr lang="zh-CN" altLang="en-US" sz="9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3020BF4-3DA2-46DE-BADF-33956775B08F}"/>
              </a:ext>
            </a:extLst>
          </p:cNvPr>
          <p:cNvSpPr/>
          <p:nvPr/>
        </p:nvSpPr>
        <p:spPr>
          <a:xfrm>
            <a:off x="2845968" y="1012842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01/12</a:t>
            </a:r>
            <a:endParaRPr lang="zh-CN" altLang="en-US" sz="9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DBB8EF4-445B-427A-B2ED-65D7FD0C0CF7}"/>
              </a:ext>
            </a:extLst>
          </p:cNvPr>
          <p:cNvSpPr/>
          <p:nvPr/>
        </p:nvSpPr>
        <p:spPr>
          <a:xfrm>
            <a:off x="3589866" y="1012842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01/19</a:t>
            </a:r>
            <a:endParaRPr lang="zh-CN" altLang="en-US" sz="9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5E2646E-8F46-4511-90E3-3D638CD11FF0}"/>
              </a:ext>
            </a:extLst>
          </p:cNvPr>
          <p:cNvSpPr/>
          <p:nvPr/>
        </p:nvSpPr>
        <p:spPr>
          <a:xfrm>
            <a:off x="4328509" y="1012842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01/26</a:t>
            </a:r>
            <a:endParaRPr lang="zh-CN" altLang="en-US" sz="9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6784743-FA35-4EFC-A34B-19F4CB15444D}"/>
              </a:ext>
            </a:extLst>
          </p:cNvPr>
          <p:cNvSpPr/>
          <p:nvPr/>
        </p:nvSpPr>
        <p:spPr>
          <a:xfrm>
            <a:off x="5072407" y="1012842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02/02</a:t>
            </a:r>
            <a:endParaRPr lang="zh-CN" altLang="en-US" sz="9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F0AE1E5-D325-4AC5-A35D-DE17FE50D33A}"/>
              </a:ext>
            </a:extLst>
          </p:cNvPr>
          <p:cNvSpPr/>
          <p:nvPr/>
        </p:nvSpPr>
        <p:spPr>
          <a:xfrm>
            <a:off x="5811050" y="1012842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02/09</a:t>
            </a:r>
            <a:endParaRPr lang="zh-CN" altLang="en-US" sz="9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1C50FA3-F746-4D2D-AF96-C103E2B31CDE}"/>
              </a:ext>
            </a:extLst>
          </p:cNvPr>
          <p:cNvSpPr/>
          <p:nvPr/>
        </p:nvSpPr>
        <p:spPr>
          <a:xfrm>
            <a:off x="6554948" y="1012842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02/16</a:t>
            </a:r>
            <a:endParaRPr lang="zh-CN" altLang="en-US" sz="9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EE6ECA5-BFA6-4702-B60D-7F6DCC8E2E3B}"/>
              </a:ext>
            </a:extLst>
          </p:cNvPr>
          <p:cNvSpPr/>
          <p:nvPr/>
        </p:nvSpPr>
        <p:spPr>
          <a:xfrm>
            <a:off x="7293591" y="1012842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02/23</a:t>
            </a:r>
            <a:endParaRPr lang="zh-CN" altLang="en-US" sz="9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D6CA14B-B09D-4DF1-A0B5-6A9F1D508A24}"/>
              </a:ext>
            </a:extLst>
          </p:cNvPr>
          <p:cNvSpPr/>
          <p:nvPr/>
        </p:nvSpPr>
        <p:spPr>
          <a:xfrm>
            <a:off x="8037489" y="1012842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03/02</a:t>
            </a:r>
            <a:endParaRPr lang="zh-CN" altLang="en-US" sz="9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292194A-655D-4E93-A0E4-FE5BC6385E94}"/>
              </a:ext>
            </a:extLst>
          </p:cNvPr>
          <p:cNvSpPr/>
          <p:nvPr/>
        </p:nvSpPr>
        <p:spPr>
          <a:xfrm>
            <a:off x="8776132" y="1012842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03/09</a:t>
            </a:r>
            <a:endParaRPr lang="zh-CN" altLang="en-US" sz="9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1E46FAE-71BD-4D54-B74B-89399A1A394E}"/>
              </a:ext>
            </a:extLst>
          </p:cNvPr>
          <p:cNvSpPr/>
          <p:nvPr/>
        </p:nvSpPr>
        <p:spPr>
          <a:xfrm>
            <a:off x="9514775" y="1012841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03/16</a:t>
            </a:r>
            <a:endParaRPr lang="zh-CN" altLang="en-US" sz="9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FAF5235-0A0C-4B25-B348-38CE4CD5F21B}"/>
              </a:ext>
            </a:extLst>
          </p:cNvPr>
          <p:cNvSpPr/>
          <p:nvPr/>
        </p:nvSpPr>
        <p:spPr>
          <a:xfrm>
            <a:off x="10256331" y="1012840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03/23</a:t>
            </a:r>
            <a:endParaRPr lang="zh-CN" altLang="en-US" sz="900" dirty="0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38A2DA4-41A2-44D8-A1D6-4B7668E54B00}"/>
              </a:ext>
            </a:extLst>
          </p:cNvPr>
          <p:cNvCxnSpPr>
            <a:cxnSpLocks/>
          </p:cNvCxnSpPr>
          <p:nvPr/>
        </p:nvCxnSpPr>
        <p:spPr>
          <a:xfrm flipH="1">
            <a:off x="2827283" y="1170500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49055556-9ACE-430B-9C76-F28DF4CDB004}"/>
              </a:ext>
            </a:extLst>
          </p:cNvPr>
          <p:cNvCxnSpPr>
            <a:cxnSpLocks/>
          </p:cNvCxnSpPr>
          <p:nvPr/>
        </p:nvCxnSpPr>
        <p:spPr>
          <a:xfrm flipH="1">
            <a:off x="3568262" y="1180134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7791DB00-4D5D-472F-8D91-6405927A6018}"/>
              </a:ext>
            </a:extLst>
          </p:cNvPr>
          <p:cNvCxnSpPr>
            <a:cxnSpLocks/>
          </p:cNvCxnSpPr>
          <p:nvPr/>
        </p:nvCxnSpPr>
        <p:spPr>
          <a:xfrm flipH="1">
            <a:off x="5051957" y="1170500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B43D5624-1AC1-43DA-AD56-5BFC2A2FABEF}"/>
              </a:ext>
            </a:extLst>
          </p:cNvPr>
          <p:cNvCxnSpPr>
            <a:cxnSpLocks/>
          </p:cNvCxnSpPr>
          <p:nvPr/>
        </p:nvCxnSpPr>
        <p:spPr>
          <a:xfrm flipH="1">
            <a:off x="10969276" y="1193216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标题 1">
            <a:extLst>
              <a:ext uri="{FF2B5EF4-FFF2-40B4-BE49-F238E27FC236}">
                <a16:creationId xmlns:a16="http://schemas.microsoft.com/office/drawing/2014/main" id="{1989CB50-EE65-4DB6-98B3-9E2E708500C9}"/>
              </a:ext>
            </a:extLst>
          </p:cNvPr>
          <p:cNvSpPr txBox="1">
            <a:spLocks/>
          </p:cNvSpPr>
          <p:nvPr/>
        </p:nvSpPr>
        <p:spPr>
          <a:xfrm>
            <a:off x="122551" y="256480"/>
            <a:ext cx="2290713" cy="51713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rgbClr val="B39B7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项目里程碑</a:t>
            </a:r>
            <a:endParaRPr 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7C2F757-9D55-4B78-AB9D-AB3A9CA01B8D}"/>
              </a:ext>
            </a:extLst>
          </p:cNvPr>
          <p:cNvSpPr/>
          <p:nvPr/>
        </p:nvSpPr>
        <p:spPr>
          <a:xfrm>
            <a:off x="294291" y="1265970"/>
            <a:ext cx="1770993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服务商功能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箭头: 五边形 21">
            <a:extLst>
              <a:ext uri="{FF2B5EF4-FFF2-40B4-BE49-F238E27FC236}">
                <a16:creationId xmlns:a16="http://schemas.microsoft.com/office/drawing/2014/main" id="{21540580-3845-4C20-9385-8AAB39C90D01}"/>
              </a:ext>
            </a:extLst>
          </p:cNvPr>
          <p:cNvSpPr/>
          <p:nvPr/>
        </p:nvSpPr>
        <p:spPr>
          <a:xfrm>
            <a:off x="2114288" y="1265970"/>
            <a:ext cx="4418963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C80B2B5-C4FD-4B2E-B5A1-34DD722EB1F2}"/>
              </a:ext>
            </a:extLst>
          </p:cNvPr>
          <p:cNvSpPr/>
          <p:nvPr/>
        </p:nvSpPr>
        <p:spPr>
          <a:xfrm>
            <a:off x="285481" y="1846682"/>
            <a:ext cx="1770993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修正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5A9E4E1-4514-4101-BFC7-F39A7FAE807C}"/>
              </a:ext>
            </a:extLst>
          </p:cNvPr>
          <p:cNvSpPr/>
          <p:nvPr/>
        </p:nvSpPr>
        <p:spPr>
          <a:xfrm>
            <a:off x="295443" y="2441885"/>
            <a:ext cx="1770993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一卡通接口后续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箭头: 五边形 26">
            <a:extLst>
              <a:ext uri="{FF2B5EF4-FFF2-40B4-BE49-F238E27FC236}">
                <a16:creationId xmlns:a16="http://schemas.microsoft.com/office/drawing/2014/main" id="{AC21A23D-292F-4533-B10A-DAC6AEE86078}"/>
              </a:ext>
            </a:extLst>
          </p:cNvPr>
          <p:cNvSpPr/>
          <p:nvPr/>
        </p:nvSpPr>
        <p:spPr>
          <a:xfrm>
            <a:off x="5070577" y="2453468"/>
            <a:ext cx="370555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73E325FD-4DEB-4362-9D88-EAE54F3E6AEC}"/>
              </a:ext>
            </a:extLst>
          </p:cNvPr>
          <p:cNvSpPr/>
          <p:nvPr/>
        </p:nvSpPr>
        <p:spPr>
          <a:xfrm>
            <a:off x="295443" y="2962230"/>
            <a:ext cx="1770993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一卡通接口后续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箭头: 五边形 28">
            <a:extLst>
              <a:ext uri="{FF2B5EF4-FFF2-40B4-BE49-F238E27FC236}">
                <a16:creationId xmlns:a16="http://schemas.microsoft.com/office/drawing/2014/main" id="{F09CA6BC-196B-4CE3-854A-40CA82D417EB}"/>
              </a:ext>
            </a:extLst>
          </p:cNvPr>
          <p:cNvSpPr/>
          <p:nvPr/>
        </p:nvSpPr>
        <p:spPr>
          <a:xfrm>
            <a:off x="5813602" y="3047217"/>
            <a:ext cx="2927875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53DAB0E3-7C17-4632-96B7-5CC085F15723}"/>
              </a:ext>
            </a:extLst>
          </p:cNvPr>
          <p:cNvSpPr/>
          <p:nvPr/>
        </p:nvSpPr>
        <p:spPr>
          <a:xfrm>
            <a:off x="295442" y="3482573"/>
            <a:ext cx="1770993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系统试运行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箭头: 五边形 30">
            <a:extLst>
              <a:ext uri="{FF2B5EF4-FFF2-40B4-BE49-F238E27FC236}">
                <a16:creationId xmlns:a16="http://schemas.microsoft.com/office/drawing/2014/main" id="{710B65A1-D944-434E-BCE4-65754FFF1440}"/>
              </a:ext>
            </a:extLst>
          </p:cNvPr>
          <p:cNvSpPr/>
          <p:nvPr/>
        </p:nvSpPr>
        <p:spPr>
          <a:xfrm>
            <a:off x="8778868" y="3482573"/>
            <a:ext cx="2938726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68" name="箭头: 五边形 67">
            <a:extLst>
              <a:ext uri="{FF2B5EF4-FFF2-40B4-BE49-F238E27FC236}">
                <a16:creationId xmlns:a16="http://schemas.microsoft.com/office/drawing/2014/main" id="{D73262DE-B8B0-45A6-BEA8-4017F09AC86A}"/>
              </a:ext>
            </a:extLst>
          </p:cNvPr>
          <p:cNvSpPr/>
          <p:nvPr/>
        </p:nvSpPr>
        <p:spPr>
          <a:xfrm>
            <a:off x="2843988" y="1859719"/>
            <a:ext cx="3710960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4177EAF1-E331-465C-AD1C-CA0B96E99576}"/>
              </a:ext>
            </a:extLst>
          </p:cNvPr>
          <p:cNvSpPr/>
          <p:nvPr/>
        </p:nvSpPr>
        <p:spPr>
          <a:xfrm>
            <a:off x="294290" y="4034100"/>
            <a:ext cx="1770993" cy="4320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二次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修正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4D58DB11-5A2C-43D6-A6AB-FA3F7568CC2B}"/>
              </a:ext>
            </a:extLst>
          </p:cNvPr>
          <p:cNvSpPr/>
          <p:nvPr/>
        </p:nvSpPr>
        <p:spPr>
          <a:xfrm>
            <a:off x="11015124" y="1011235"/>
            <a:ext cx="725220" cy="16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sz="900" dirty="0"/>
              <a:t>03/23</a:t>
            </a:r>
            <a:endParaRPr lang="zh-CN" altLang="en-US" sz="900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A1968B3-CD43-44BC-90E2-F9717AE953B2}"/>
              </a:ext>
            </a:extLst>
          </p:cNvPr>
          <p:cNvCxnSpPr>
            <a:cxnSpLocks/>
          </p:cNvCxnSpPr>
          <p:nvPr/>
        </p:nvCxnSpPr>
        <p:spPr>
          <a:xfrm flipH="1">
            <a:off x="11728069" y="1191611"/>
            <a:ext cx="13423" cy="432000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箭头: 五边形 71">
            <a:extLst>
              <a:ext uri="{FF2B5EF4-FFF2-40B4-BE49-F238E27FC236}">
                <a16:creationId xmlns:a16="http://schemas.microsoft.com/office/drawing/2014/main" id="{89B53831-1C68-489D-BB10-38F1686AAB3B}"/>
              </a:ext>
            </a:extLst>
          </p:cNvPr>
          <p:cNvSpPr/>
          <p:nvPr/>
        </p:nvSpPr>
        <p:spPr>
          <a:xfrm>
            <a:off x="10228290" y="4034100"/>
            <a:ext cx="1629151" cy="432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6387FF40-2D8B-4933-9A4B-9CD782F5C36B}"/>
              </a:ext>
            </a:extLst>
          </p:cNvPr>
          <p:cNvSpPr/>
          <p:nvPr/>
        </p:nvSpPr>
        <p:spPr>
          <a:xfrm>
            <a:off x="227623" y="6038428"/>
            <a:ext cx="11559671" cy="672444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一卡通接口后续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除充值消费接口以外的所有相关功能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一卡通接口后续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充值消费接口相关功能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B0E7B2D-DFEE-492D-8387-F917C4AF16A8}"/>
              </a:ext>
            </a:extLst>
          </p:cNvPr>
          <p:cNvCxnSpPr>
            <a:cxnSpLocks/>
          </p:cNvCxnSpPr>
          <p:nvPr/>
        </p:nvCxnSpPr>
        <p:spPr>
          <a:xfrm flipV="1">
            <a:off x="4526024" y="1170500"/>
            <a:ext cx="12694" cy="3924962"/>
          </a:xfrm>
          <a:prstGeom prst="line">
            <a:avLst/>
          </a:prstGeom>
          <a:ln w="19050">
            <a:solidFill>
              <a:srgbClr val="FF0000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/>
          </p:cNvPr>
          <p:cNvCxnSpPr/>
          <p:nvPr/>
        </p:nvCxnSpPr>
        <p:spPr>
          <a:xfrm>
            <a:off x="8776132" y="1191611"/>
            <a:ext cx="0" cy="4750219"/>
          </a:xfrm>
          <a:prstGeom prst="line">
            <a:avLst/>
          </a:prstGeom>
          <a:ln w="190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五角星 39"/>
          <p:cNvSpPr/>
          <p:nvPr/>
        </p:nvSpPr>
        <p:spPr>
          <a:xfrm>
            <a:off x="8566690" y="1478093"/>
            <a:ext cx="378286" cy="335928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8905743" y="1482526"/>
            <a:ext cx="11272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en-US" altLang="zh-CN" sz="11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计划上线切换</a:t>
            </a:r>
          </a:p>
        </p:txBody>
      </p:sp>
    </p:spTree>
    <p:extLst>
      <p:ext uri="{BB962C8B-B14F-4D97-AF65-F5344CB8AC3E}">
        <p14:creationId xmlns:p14="http://schemas.microsoft.com/office/powerpoint/2010/main" val="3859893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b="1" dirty="0"/>
              <a:t>丽泽项目本周状态评估</a:t>
            </a:r>
          </a:p>
        </p:txBody>
      </p:sp>
      <p:grpSp>
        <p:nvGrpSpPr>
          <p:cNvPr id="77" name="Group 53"/>
          <p:cNvGrpSpPr>
            <a:grpSpLocks/>
          </p:cNvGrpSpPr>
          <p:nvPr/>
        </p:nvGrpSpPr>
        <p:grpSpPr bwMode="auto">
          <a:xfrm rot="16200000">
            <a:off x="10513069" y="1843409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7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82" name="Group 53"/>
          <p:cNvGrpSpPr>
            <a:grpSpLocks/>
          </p:cNvGrpSpPr>
          <p:nvPr/>
        </p:nvGrpSpPr>
        <p:grpSpPr bwMode="auto">
          <a:xfrm rot="16200000">
            <a:off x="10891977" y="1837113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83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4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5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</a:endParaRPr>
            </a:p>
          </p:txBody>
        </p:sp>
        <p:sp>
          <p:nvSpPr>
            <p:cNvPr id="86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100000">
                  <a:srgbClr val="FF0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87" name="Group 53"/>
          <p:cNvGrpSpPr>
            <a:grpSpLocks/>
          </p:cNvGrpSpPr>
          <p:nvPr/>
        </p:nvGrpSpPr>
        <p:grpSpPr bwMode="auto">
          <a:xfrm rot="16200000">
            <a:off x="10121623" y="1849707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8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</a:endParaRPr>
            </a:p>
          </p:txBody>
        </p:sp>
        <p:sp>
          <p:nvSpPr>
            <p:cNvPr id="9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10048700" y="2391738"/>
            <a:ext cx="1146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    中    差</a:t>
            </a:r>
          </a:p>
        </p:txBody>
      </p:sp>
      <p:graphicFrame>
        <p:nvGraphicFramePr>
          <p:cNvPr id="149" name="表格 1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204873"/>
              </p:ext>
            </p:extLst>
          </p:nvPr>
        </p:nvGraphicFramePr>
        <p:xfrm>
          <a:off x="212583" y="1101100"/>
          <a:ext cx="9391593" cy="1724025"/>
        </p:xfrm>
        <a:graphic>
          <a:graphicData uri="http://schemas.openxmlformats.org/drawingml/2006/table">
            <a:tbl>
              <a:tblPr/>
              <a:tblGrid>
                <a:gridCol w="1541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96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项目状态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总体评估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algn="l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marR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ea"/>
                        <a:buAutoNum type="circleNumDbPlain"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一卡通相关功能点开发延迟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228600" marR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ea"/>
                        <a:buAutoNum type="circleNumDbPlain"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上线前交付文档准备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延迟；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1" name="表格 1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4153836"/>
              </p:ext>
            </p:extLst>
          </p:nvPr>
        </p:nvGraphicFramePr>
        <p:xfrm>
          <a:off x="212583" y="2915617"/>
          <a:ext cx="9391592" cy="3748327"/>
        </p:xfrm>
        <a:graphic>
          <a:graphicData uri="http://schemas.openxmlformats.org/drawingml/2006/table">
            <a:tbl>
              <a:tblPr/>
              <a:tblGrid>
                <a:gridCol w="1541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69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83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943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状态评估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上周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本周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algn="l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进度延迟；</a:t>
                      </a: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资源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人员正常；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需求变更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  <a:ea typeface="宋体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暂无；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l" defTabSz="914400" rtl="0" eaLnBrk="1" latinLnBrk="0" hangingPunct="1">
                        <a:buFont typeface="+mj-ea"/>
                        <a:buAutoNum type="circleNumDbPlain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一卡通接口需关注；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defTabSz="914400" rtl="0" eaLnBrk="1" latinLnBrk="0" hangingPunct="1">
                        <a:buFont typeface="+mj-ea"/>
                        <a:buAutoNum type="circleNumDbPlain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上线前准备文档需关注；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defTabSz="914400" rtl="0" eaLnBrk="1" latinLnBrk="0" hangingPunct="1">
                        <a:buFont typeface="+mj-ea"/>
                        <a:buAutoNum type="circleNumDbPlain"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代码维护需关注；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228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ea"/>
                        <a:buAutoNum type="circleNumDbPlain"/>
                        <a:tabLst/>
                        <a:defRPr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与赵磊团队沟通需关注；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marR="0" lvl="0" indent="-2286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ea"/>
                        <a:buAutoNum type="circleNumDbPlain"/>
                        <a:tabLst/>
                        <a:defRPr/>
                      </a:pP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与达实沟通需关注；</a:t>
                      </a:r>
                      <a:endParaRPr lang="en-US" altLang="zh-CN" sz="12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1413" marR="91413" marT="45703" marB="45703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67" name="Group 53"/>
          <p:cNvGrpSpPr>
            <a:grpSpLocks/>
          </p:cNvGrpSpPr>
          <p:nvPr/>
        </p:nvGrpSpPr>
        <p:grpSpPr bwMode="auto">
          <a:xfrm rot="16200000">
            <a:off x="2759460" y="4849643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16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6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7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endParaRPr lang="zh-CN" altLang="en-US" b="1"/>
            </a:p>
          </p:txBody>
        </p:sp>
        <p:sp>
          <p:nvSpPr>
            <p:cNvPr id="17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101" name="Group 53"/>
          <p:cNvGrpSpPr>
            <a:grpSpLocks/>
          </p:cNvGrpSpPr>
          <p:nvPr/>
        </p:nvGrpSpPr>
        <p:grpSpPr bwMode="auto">
          <a:xfrm rot="16200000">
            <a:off x="2762496" y="5482923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102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3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4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105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51" name="Group 53">
            <a:extLst>
              <a:ext uri="{FF2B5EF4-FFF2-40B4-BE49-F238E27FC236}">
                <a16:creationId xmlns:a16="http://schemas.microsoft.com/office/drawing/2014/main" id="{68CEB865-2404-4AA0-B76D-9BB42698E222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2750759" y="4224526"/>
            <a:ext cx="216000" cy="468000"/>
            <a:chOff x="2204" y="2499"/>
            <a:chExt cx="384" cy="872"/>
          </a:xfrm>
          <a:scene3d>
            <a:camera prst="orthographicFront">
              <a:rot lat="0" lon="0" rev="16200000"/>
            </a:camera>
            <a:lightRig rig="threePt" dir="t"/>
          </a:scene3d>
        </p:grpSpPr>
        <p:sp>
          <p:nvSpPr>
            <p:cNvPr id="52" name="große_box">
              <a:extLst>
                <a:ext uri="{FF2B5EF4-FFF2-40B4-BE49-F238E27FC236}">
                  <a16:creationId xmlns:a16="http://schemas.microsoft.com/office/drawing/2014/main" id="{EC2D6901-41A2-41E2-B05D-ED8F8D27D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53" name="erster_kreis">
              <a:extLst>
                <a:ext uri="{FF2B5EF4-FFF2-40B4-BE49-F238E27FC236}">
                  <a16:creationId xmlns:a16="http://schemas.microsoft.com/office/drawing/2014/main" id="{95F4736C-3D27-4850-8C8E-F1072D45BB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B050"/>
                </a:gs>
                <a:gs pos="100000">
                  <a:srgbClr val="00B05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54" name="zweiter_kreis">
              <a:extLst>
                <a:ext uri="{FF2B5EF4-FFF2-40B4-BE49-F238E27FC236}">
                  <a16:creationId xmlns:a16="http://schemas.microsoft.com/office/drawing/2014/main" id="{C827D1E8-908D-44A3-BAA2-6C7CCF5EE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endParaRPr lang="zh-CN" altLang="en-US" b="1"/>
            </a:p>
          </p:txBody>
        </p:sp>
        <p:sp>
          <p:nvSpPr>
            <p:cNvPr id="55" name="dritter_kreis">
              <a:extLst>
                <a:ext uri="{FF2B5EF4-FFF2-40B4-BE49-F238E27FC236}">
                  <a16:creationId xmlns:a16="http://schemas.microsoft.com/office/drawing/2014/main" id="{8DCBD393-E052-4FA4-98FB-3C259D4837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  <p:grpSp>
        <p:nvGrpSpPr>
          <p:cNvPr id="56" name="Group 53">
            <a:extLst>
              <a:ext uri="{FF2B5EF4-FFF2-40B4-BE49-F238E27FC236}">
                <a16:creationId xmlns:a16="http://schemas.microsoft.com/office/drawing/2014/main" id="{540A1676-333D-4B9E-AAD9-E107BE62CF6B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806276" y="2053113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57" name="große_box">
              <a:extLst>
                <a:ext uri="{FF2B5EF4-FFF2-40B4-BE49-F238E27FC236}">
                  <a16:creationId xmlns:a16="http://schemas.microsoft.com/office/drawing/2014/main" id="{757DB96E-B04A-49E6-A29E-911F702908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" name="erster_kreis">
              <a:extLst>
                <a:ext uri="{FF2B5EF4-FFF2-40B4-BE49-F238E27FC236}">
                  <a16:creationId xmlns:a16="http://schemas.microsoft.com/office/drawing/2014/main" id="{BBE7ED72-FEEA-4C55-8DED-0030A4E15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9" name="zweiter_kreis">
              <a:extLst>
                <a:ext uri="{FF2B5EF4-FFF2-40B4-BE49-F238E27FC236}">
                  <a16:creationId xmlns:a16="http://schemas.microsoft.com/office/drawing/2014/main" id="{94937850-154A-4407-81BA-9AC3E863E0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0" name="dritter_kreis">
              <a:extLst>
                <a:ext uri="{FF2B5EF4-FFF2-40B4-BE49-F238E27FC236}">
                  <a16:creationId xmlns:a16="http://schemas.microsoft.com/office/drawing/2014/main" id="{82A9676A-48FC-422E-ACB4-12A395994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1" name="Group 53">
            <a:extLst>
              <a:ext uri="{FF2B5EF4-FFF2-40B4-BE49-F238E27FC236}">
                <a16:creationId xmlns:a16="http://schemas.microsoft.com/office/drawing/2014/main" id="{594FAF4E-AB18-48BC-A860-F6D4DE5314EF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2757775" y="6088327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62" name="große_box">
              <a:extLst>
                <a:ext uri="{FF2B5EF4-FFF2-40B4-BE49-F238E27FC236}">
                  <a16:creationId xmlns:a16="http://schemas.microsoft.com/office/drawing/2014/main" id="{CA4AF7EC-EE2B-4F1D-94E5-8B88F32C07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3" name="erster_kreis">
              <a:extLst>
                <a:ext uri="{FF2B5EF4-FFF2-40B4-BE49-F238E27FC236}">
                  <a16:creationId xmlns:a16="http://schemas.microsoft.com/office/drawing/2014/main" id="{E6E25B06-0D81-454C-8B3D-781F40BC5E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4" name="zweiter_kreis">
              <a:extLst>
                <a:ext uri="{FF2B5EF4-FFF2-40B4-BE49-F238E27FC236}">
                  <a16:creationId xmlns:a16="http://schemas.microsoft.com/office/drawing/2014/main" id="{A6C31461-AC4C-43E3-A811-0A6A776D2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5" name="dritter_kreis">
              <a:extLst>
                <a:ext uri="{FF2B5EF4-FFF2-40B4-BE49-F238E27FC236}">
                  <a16:creationId xmlns:a16="http://schemas.microsoft.com/office/drawing/2014/main" id="{00E68AB4-AEC4-46AA-9659-086203E1F0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7" name="Group 53"/>
          <p:cNvGrpSpPr>
            <a:grpSpLocks/>
          </p:cNvGrpSpPr>
          <p:nvPr/>
        </p:nvGrpSpPr>
        <p:grpSpPr bwMode="auto">
          <a:xfrm rot="16200000">
            <a:off x="2750222" y="3613808"/>
            <a:ext cx="216000" cy="468000"/>
            <a:chOff x="2204" y="2499"/>
            <a:chExt cx="384" cy="872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68" name="große_box"/>
            <p:cNvSpPr>
              <a:spLocks noChangeArrowheads="1"/>
            </p:cNvSpPr>
            <p:nvPr/>
          </p:nvSpPr>
          <p:spPr bwMode="auto">
            <a:xfrm>
              <a:off x="2204" y="2499"/>
              <a:ext cx="384" cy="872"/>
            </a:xfrm>
            <a:prstGeom prst="roundRect">
              <a:avLst>
                <a:gd name="adj" fmla="val 9380"/>
              </a:avLst>
            </a:prstGeom>
            <a:solidFill>
              <a:srgbClr val="B2B2B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69" name="erster_kreis"/>
            <p:cNvSpPr>
              <a:spLocks noChangeArrowheads="1"/>
            </p:cNvSpPr>
            <p:nvPr/>
          </p:nvSpPr>
          <p:spPr bwMode="auto">
            <a:xfrm>
              <a:off x="2276" y="25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D0D0D0"/>
                </a:gs>
                <a:gs pos="100000">
                  <a:srgbClr val="C0C0C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70" name="zweiter_kreis"/>
            <p:cNvSpPr>
              <a:spLocks noChangeArrowheads="1"/>
            </p:cNvSpPr>
            <p:nvPr/>
          </p:nvSpPr>
          <p:spPr bwMode="auto">
            <a:xfrm>
              <a:off x="2276" y="281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4B942"/>
                </a:gs>
                <a:gs pos="100000">
                  <a:srgbClr val="F0A000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  <p:sp>
          <p:nvSpPr>
            <p:cNvPr id="71" name="dritter_kreis"/>
            <p:cNvSpPr>
              <a:spLocks noChangeArrowheads="1"/>
            </p:cNvSpPr>
            <p:nvPr/>
          </p:nvSpPr>
          <p:spPr bwMode="auto">
            <a:xfrm>
              <a:off x="2276" y="3085"/>
              <a:ext cx="240" cy="240"/>
            </a:xfrm>
            <a:prstGeom prst="ellipse">
              <a:avLst/>
            </a:prstGeom>
            <a:solidFill>
              <a:srgbClr val="C0C0C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2614010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DF7FC-DEFB-40B3-8779-E248CE66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丽泽项目</a:t>
            </a:r>
            <a:endParaRPr lang="en-US" dirty="0"/>
          </a:p>
        </p:txBody>
      </p:sp>
      <p:graphicFrame>
        <p:nvGraphicFramePr>
          <p:cNvPr id="6" name="表格 2">
            <a:extLst>
              <a:ext uri="{FF2B5EF4-FFF2-40B4-BE49-F238E27FC236}">
                <a16:creationId xmlns:a16="http://schemas.microsoft.com/office/drawing/2014/main" id="{E37E2612-AB0A-4C7E-8F09-5CEA9C480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298930"/>
              </p:ext>
            </p:extLst>
          </p:nvPr>
        </p:nvGraphicFramePr>
        <p:xfrm>
          <a:off x="201566" y="848695"/>
          <a:ext cx="11759524" cy="5362308"/>
        </p:xfrm>
        <a:graphic>
          <a:graphicData uri="http://schemas.openxmlformats.org/drawingml/2006/table">
            <a:tbl>
              <a:tblPr/>
              <a:tblGrid>
                <a:gridCol w="6213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71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93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00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436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111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3692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5386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任务描述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进度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实际完成时间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17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停车场续费是否采用公众号确认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和孟总确认：暂不放入微信公众号；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2018.1.26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2018.1.29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287045"/>
                  </a:ext>
                </a:extLst>
              </a:tr>
              <a:tr h="631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停车场续费定价确认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和孟总确认：每个月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元停车费；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2018.1.26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2018.1.29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620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管家版</a:t>
                      </a:r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APP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IOS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）部署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已完成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已于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2018.1.29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在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apple</a:t>
                      </a:r>
                      <a:r>
                        <a:rPr lang="en-US" altLang="zh-CN" sz="1200" b="0" i="0" u="none" strike="noStrike" kern="1200" baseline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store</a:t>
                      </a:r>
                      <a:r>
                        <a:rPr lang="zh-CN" altLang="en-US" sz="1200" b="0" i="0" u="none" strike="noStrike" kern="1200" baseline="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上架；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2018.1.26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2018.1.29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495149"/>
                  </a:ext>
                </a:extLst>
              </a:tr>
              <a:tr h="71845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问题点处理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拖期整体无延迟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剩余问题点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个，包括可能影响上线的物业服务功能问题点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个和不影响上线的界面优化问题点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个；</a:t>
                      </a:r>
                      <a:endParaRPr lang="en-US" altLang="zh-CN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r>
                        <a:rPr lang="zh-CN" alt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赵磊对问题点处理工作没有进展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8568620"/>
                  </a:ext>
                </a:extLst>
              </a:tr>
              <a:tr h="58592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代码学习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目前前台学习完成度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 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，可以修改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209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个功能点的前台功能；后台学习完成度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28%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，剩余学习功能点</a:t>
                      </a:r>
                      <a:r>
                        <a:rPr lang="en-US" altLang="zh-CN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150</a:t>
                      </a:r>
                      <a:r>
                        <a:rPr lang="zh-CN" altLang="en-US" sz="11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2018.3.1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en-US" altLang="zh-CN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067504"/>
                  </a:ext>
                </a:extLst>
              </a:tr>
              <a:tr h="54987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一卡通相关功能点开发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整体延迟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由于达实一卡通接口还没有调通，所以相应开发工作已延迟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个工作日；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742622"/>
                  </a:ext>
                </a:extLst>
              </a:tr>
              <a:tr h="54987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上线前交付文档准备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整体延迟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需要亿达未来准备的文档已完成，需要赵磊准备的文档已延迟</a:t>
                      </a:r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个工作日；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2018.1.26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b="0" i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450913"/>
                  </a:ext>
                </a:extLst>
              </a:tr>
              <a:tr h="54987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项目上线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重点工作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计划在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日一次上线，目前已延迟到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日；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2018.3.2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TBD</a:t>
                      </a:r>
                      <a:endParaRPr lang="zh-CN" altLang="en-US" sz="1200" b="0" i="0" u="none" strike="noStrike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440317"/>
                  </a:ext>
                </a:extLst>
              </a:tr>
            </a:tbl>
          </a:graphicData>
        </a:graphic>
      </p:graphicFrame>
      <p:sp>
        <p:nvSpPr>
          <p:cNvPr id="7" name="矩形 3">
            <a:extLst>
              <a:ext uri="{FF2B5EF4-FFF2-40B4-BE49-F238E27FC236}">
                <a16:creationId xmlns:a16="http://schemas.microsoft.com/office/drawing/2014/main" id="{5274DE34-2474-4268-909A-BEB73168DF43}"/>
              </a:ext>
            </a:extLst>
          </p:cNvPr>
          <p:cNvSpPr/>
          <p:nvPr/>
        </p:nvSpPr>
        <p:spPr>
          <a:xfrm>
            <a:off x="9787083" y="248193"/>
            <a:ext cx="1410004" cy="2902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拖期整体无延迟</a:t>
            </a:r>
          </a:p>
        </p:txBody>
      </p:sp>
      <p:sp>
        <p:nvSpPr>
          <p:cNvPr id="8" name="矩形 4">
            <a:extLst>
              <a:ext uri="{FF2B5EF4-FFF2-40B4-BE49-F238E27FC236}">
                <a16:creationId xmlns:a16="http://schemas.microsoft.com/office/drawing/2014/main" id="{F1BCEB4E-486A-4BF9-95DB-29CCABE4D596}"/>
              </a:ext>
            </a:extLst>
          </p:cNvPr>
          <p:cNvSpPr/>
          <p:nvPr/>
        </p:nvSpPr>
        <p:spPr>
          <a:xfrm>
            <a:off x="8956812" y="248193"/>
            <a:ext cx="800775" cy="29028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进行中</a:t>
            </a:r>
          </a:p>
        </p:txBody>
      </p:sp>
      <p:sp>
        <p:nvSpPr>
          <p:cNvPr id="9" name="矩形 5">
            <a:extLst>
              <a:ext uri="{FF2B5EF4-FFF2-40B4-BE49-F238E27FC236}">
                <a16:creationId xmlns:a16="http://schemas.microsoft.com/office/drawing/2014/main" id="{DEA72227-B3B7-401B-B8BF-1705715001B5}"/>
              </a:ext>
            </a:extLst>
          </p:cNvPr>
          <p:cNvSpPr/>
          <p:nvPr/>
        </p:nvSpPr>
        <p:spPr>
          <a:xfrm>
            <a:off x="8131459" y="248193"/>
            <a:ext cx="800775" cy="2902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已完成</a:t>
            </a:r>
          </a:p>
        </p:txBody>
      </p:sp>
      <p:sp>
        <p:nvSpPr>
          <p:cNvPr id="10" name="矩形 6">
            <a:extLst>
              <a:ext uri="{FF2B5EF4-FFF2-40B4-BE49-F238E27FC236}">
                <a16:creationId xmlns:a16="http://schemas.microsoft.com/office/drawing/2014/main" id="{C7446138-D6E1-4E44-BEF4-05CA47BDB251}"/>
              </a:ext>
            </a:extLst>
          </p:cNvPr>
          <p:cNvSpPr/>
          <p:nvPr/>
        </p:nvSpPr>
        <p:spPr>
          <a:xfrm>
            <a:off x="7306106" y="248193"/>
            <a:ext cx="800775" cy="29028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重点工作</a:t>
            </a:r>
          </a:p>
        </p:txBody>
      </p:sp>
      <p:sp>
        <p:nvSpPr>
          <p:cNvPr id="11" name="矩形 3">
            <a:extLst>
              <a:ext uri="{FF2B5EF4-FFF2-40B4-BE49-F238E27FC236}">
                <a16:creationId xmlns:a16="http://schemas.microsoft.com/office/drawing/2014/main" id="{4673F88A-62B0-42B5-9A35-7560D128F69B}"/>
              </a:ext>
            </a:extLst>
          </p:cNvPr>
          <p:cNvSpPr/>
          <p:nvPr/>
        </p:nvSpPr>
        <p:spPr>
          <a:xfrm>
            <a:off x="11226583" y="248193"/>
            <a:ext cx="800775" cy="29028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整体延迟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6414975"/>
              </p:ext>
            </p:extLst>
          </p:nvPr>
        </p:nvGraphicFramePr>
        <p:xfrm>
          <a:off x="2221347" y="3313148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8" name="Worksheet" showAsIcon="1" r:id="rId3" imgW="914400" imgH="787320" progId="Excel.Sheet.12">
                  <p:embed/>
                </p:oleObj>
              </mc:Choice>
              <mc:Fallback>
                <p:oleObj name="Worksheet" showAsIcon="1" r:id="rId3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1347" y="3313148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9150382"/>
              </p:ext>
            </p:extLst>
          </p:nvPr>
        </p:nvGraphicFramePr>
        <p:xfrm>
          <a:off x="2221347" y="3968143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Worksheet" showAsIcon="1" r:id="rId5" imgW="914400" imgH="787320" progId="Excel.Sheet.12">
                  <p:embed/>
                </p:oleObj>
              </mc:Choice>
              <mc:Fallback>
                <p:oleObj name="Worksheet" showAsIcon="1" r:id="rId5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21347" y="3968143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884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1361" y="165903"/>
            <a:ext cx="11142375" cy="325173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丽泽项目重大问题跟踪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286932"/>
              </p:ext>
            </p:extLst>
          </p:nvPr>
        </p:nvGraphicFramePr>
        <p:xfrm>
          <a:off x="423489" y="625578"/>
          <a:ext cx="11246898" cy="5982817"/>
        </p:xfrm>
        <a:graphic>
          <a:graphicData uri="http://schemas.openxmlformats.org/drawingml/2006/table">
            <a:tbl>
              <a:tblPr/>
              <a:tblGrid>
                <a:gridCol w="10378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43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399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384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83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989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问题说明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级别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对策</a:t>
                      </a:r>
                      <a:r>
                        <a:rPr lang="en-US" altLang="zh-C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决议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要求解决时限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32205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接口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一卡通接口没有调试完毕，导致相关基础功能、园区一卡通功能无法进行开发，目前遇到问题如下：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algn="l" rtl="0" fontAlgn="ctr"/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一卡通接口文件准备部署；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baseline="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  <a:r>
                        <a:rPr lang="zh-CN" altLang="en-US" sz="1200" b="0" i="0" u="none" strike="noStrike" kern="1200" baseline="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达实、华瑞仍有未开发完成接口；</a:t>
                      </a:r>
                      <a:endParaRPr lang="en-US" altLang="zh-CN" sz="1200" b="0" i="0" u="none" strike="noStrike" kern="1200" baseline="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endParaRPr lang="en-US" altLang="zh-CN" sz="1200" b="0" i="0" u="none" strike="noStrike" kern="1200" baseline="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时间已超过要求解决时限；</a:t>
                      </a:r>
                      <a:endParaRPr lang="zh-CN" altLang="en-US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达实廖工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日会到丽泽现场部署更新的接口文件，部署完成后赵磊团队要继续进行接口调试工作；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marR="0" lvl="0" indent="-2286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zh-CN" alt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账户变动通知接口和余额更新（消费）接口需要继续进行开发；</a:t>
                      </a:r>
                      <a:endParaRPr lang="zh-CN" altLang="en-US" sz="1200" b="0" i="0" u="none" strike="noStrike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2018.2.2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8833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文档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客户近期需要项目上线前的交付文档，其中需要赵磊团队提供如下文档：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开发方案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系统测试方案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系统测试报告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配置开发方案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数据补录方案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用户操作手册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管理员操作手册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</a:p>
                    <a:p>
                      <a:pPr marL="228600" indent="-228600" algn="l" rtl="0" fontAlgn="ctr">
                        <a:buFont typeface="+mj-lt"/>
                        <a:buAutoNum type="arabicPeriod"/>
                      </a:pP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zh-CN" altLang="en-US" sz="1200" b="0" i="0" u="none" strike="noStrike" kern="12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时间已超过要求解决时限；</a:t>
                      </a:r>
                      <a:endParaRPr lang="zh-CN" altLang="en-US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赵磊团队在约定期限内无法提供相应文档，经沟通，文档准备需要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周左右的时间，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日无法解决的话预计完成日期需要往后顺延；</a:t>
                      </a:r>
                      <a:endParaRPr lang="en-US" altLang="zh-CN" sz="1200" b="0" i="0" u="none" strike="noStrike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2018.2.1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65536"/>
                  </a:ext>
                </a:extLst>
              </a:tr>
              <a:tr h="1451993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代码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代码由亿达未来于</a:t>
                      </a:r>
                      <a:r>
                        <a:rPr lang="en-US" altLang="zh-CN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2018.1.4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在</a:t>
                      </a:r>
                      <a:r>
                        <a:rPr lang="en-US" altLang="zh-CN" sz="12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Github</a:t>
                      </a:r>
                      <a:r>
                        <a:rPr lang="zh-CN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上进行存管，之后没有收到赵磊团队的更新；</a:t>
                      </a: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endParaRPr lang="en-US" altLang="zh-CN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l" rtl="0" fontAlgn="ctr">
                        <a:buFont typeface="+mj-lt"/>
                        <a:buNone/>
                      </a:pPr>
                      <a:r>
                        <a:rPr lang="zh-CN" altLang="en-US" sz="12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目前赵磊团队没有按约定执行；</a:t>
                      </a:r>
                      <a:endParaRPr lang="en-US" altLang="zh-CN" sz="1200" b="0" i="0" u="none" strike="noStrike" kern="12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要求赵磊团队每天下午</a:t>
                      </a: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点定时在</a:t>
                      </a:r>
                      <a:r>
                        <a:rPr lang="en-US" altLang="zh-CN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Github</a:t>
                      </a: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上更新一版；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田加林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2018.2.1</a:t>
                      </a:r>
                    </a:p>
                  </a:txBody>
                  <a:tcPr marL="7041" marR="7041" marT="7041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937612"/>
                  </a:ext>
                </a:extLst>
              </a:tr>
            </a:tbl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5196010"/>
              </p:ext>
            </p:extLst>
          </p:nvPr>
        </p:nvGraphicFramePr>
        <p:xfrm>
          <a:off x="7514734" y="2534092"/>
          <a:ext cx="914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Worksheet" showAsIcon="1" r:id="rId3" imgW="914400" imgH="787320" progId="Excel.Sheet.12">
                  <p:embed/>
                </p:oleObj>
              </mc:Choice>
              <mc:Fallback>
                <p:oleObj name="Worksheet" showAsIcon="1" r:id="rId3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14734" y="2534092"/>
                        <a:ext cx="9144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8967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EEACA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EEACA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1531</TotalTime>
  <Words>724</Words>
  <Application>Microsoft Office PowerPoint</Application>
  <PresentationFormat>宽屏</PresentationFormat>
  <Paragraphs>166</Paragraphs>
  <Slides>4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等线</vt:lpstr>
      <vt:lpstr>宋体</vt:lpstr>
      <vt:lpstr>微软雅黑</vt:lpstr>
      <vt:lpstr>Arial</vt:lpstr>
      <vt:lpstr>Calibri</vt:lpstr>
      <vt:lpstr>Office 主题​​</vt:lpstr>
      <vt:lpstr>Microsoft Excel 工作表</vt:lpstr>
      <vt:lpstr>PowerPoint 演示文稿</vt:lpstr>
      <vt:lpstr>丽泽项目本周状态评估</vt:lpstr>
      <vt:lpstr>丽泽项目</vt:lpstr>
      <vt:lpstr>丽泽项目重大问题跟踪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Wenrui Jiang</dc:creator>
  <cp:lastModifiedBy>田加林</cp:lastModifiedBy>
  <cp:revision>108</cp:revision>
  <dcterms:created xsi:type="dcterms:W3CDTF">2018-01-08T14:40:17Z</dcterms:created>
  <dcterms:modified xsi:type="dcterms:W3CDTF">2018-02-05T14:37:14Z</dcterms:modified>
</cp:coreProperties>
</file>

<file path=docProps/thumbnail.jpeg>
</file>